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12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18"/>
    <p:restoredTop sz="62383"/>
  </p:normalViewPr>
  <p:slideViewPr>
    <p:cSldViewPr snapToGrid="0" snapToObjects="1">
      <p:cViewPr varScale="1">
        <p:scale>
          <a:sx n="91" d="100"/>
          <a:sy n="91" d="100"/>
        </p:scale>
        <p:origin x="26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58ED1E-364E-CC4B-9DE6-F97FCEBAA4E6}" type="datetimeFigureOut">
              <a:rPr lang="fr-FR" smtClean="0"/>
              <a:t>10/11/2020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6839B9-ACEF-7B47-A112-847246AB166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216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 fur et à mesure des années, on a pu voir internet grandir et devenir de plus en plus </a:t>
            </a:r>
            <a:r>
              <a:rPr lang="fr-BE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important</a:t>
            </a:r>
            <a:r>
              <a:rPr lang="fr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même </a:t>
            </a:r>
            <a:r>
              <a:rPr lang="fr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souvent </a:t>
            </a:r>
            <a:r>
              <a:rPr lang="fr-BE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essentiel </a:t>
            </a:r>
            <a:r>
              <a:rPr lang="fr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 notre quotidien.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B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Mais </a:t>
            </a:r>
            <a:r>
              <a:rPr lang="fr-BE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qu’est-ce qu’internet</a:t>
            </a:r>
            <a:r>
              <a:rPr lang="fr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très brièvement ? 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839B9-ACEF-7B47-A112-847246AB166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0090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</a:t>
            </a:r>
            <a:r>
              <a:rPr lang="fr-BE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terme Internet</a:t>
            </a:r>
            <a:r>
              <a:rPr lang="fr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provient du mot anglais « </a:t>
            </a:r>
            <a:r>
              <a:rPr lang="fr-BE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INTERNETTING</a:t>
            </a:r>
            <a:r>
              <a:rPr lang="fr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», donc le fait de </a:t>
            </a:r>
            <a:r>
              <a:rPr lang="fr-BE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connecter des réseaux</a:t>
            </a:r>
            <a:r>
              <a:rPr lang="fr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B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 plus vulgairement, internet est un réseaux de réseaux (de réseaux en local, comme les ordinateurs, imprimantes, </a:t>
            </a:r>
            <a:r>
              <a:rPr lang="fr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fr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à des réseaux en externe, ici internet, ou même de réseaux externes à réseaux externes).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via Internet, on peut faire plein de choses différentes. On peut faire des </a:t>
            </a:r>
            <a:r>
              <a:rPr lang="fr-BE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recherches à but éducatifs</a:t>
            </a:r>
            <a:r>
              <a:rPr lang="fr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sur des sites tel que WIKIPEDIA, </a:t>
            </a:r>
            <a:r>
              <a:rPr lang="fr-BE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regarder </a:t>
            </a:r>
            <a:r>
              <a:rPr lang="fr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 vidéos de chats ou des </a:t>
            </a:r>
            <a:r>
              <a:rPr lang="fr-BE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podcasts</a:t>
            </a:r>
            <a:r>
              <a:rPr lang="fr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via la plateforme YOUTUBE, </a:t>
            </a:r>
            <a:r>
              <a:rPr lang="fr-BE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discuter </a:t>
            </a:r>
            <a:r>
              <a:rPr lang="fr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avec ses amis ou agrandir son réseau professionnel via FACEBOOK, TWITTER ou LINKEDIN, et pleins d’autres choses encore.  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B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Donc, quand on ne voit que cette facette quoique ludique et parfois « inoffensive » d’Internet et de ce qu’on peut y trouver, on se dit qu’il s’agit de quelque chose d’assez sûr et sympathique.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839B9-ACEF-7B47-A112-847246AB166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3764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Malheureusement, cette facette-là, aussi appelée </a:t>
            </a:r>
            <a:r>
              <a:rPr lang="fr-BE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surface web</a:t>
            </a:r>
            <a:r>
              <a:rPr lang="fr-BE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 est accessible via des moteurs de recherches populaires tel que YAHOO !, Google, Bing et qui héberge des sites comme mentionnés avant, donc à but soit éducatifs, informatifs ou distractifs, ne représente que le petit dessus non émergé de l’iceberg que serait le large réseau d’internet. 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B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Pour citer quelques chiffres, ce</a:t>
            </a:r>
            <a:r>
              <a:rPr lang="fr-BE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BE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surface web </a:t>
            </a:r>
            <a:r>
              <a:rPr lang="fr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 représenterait que </a:t>
            </a:r>
            <a:r>
              <a:rPr lang="fr-BE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4à 10%</a:t>
            </a:r>
            <a:r>
              <a:rPr lang="fr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réseau et ne pèserait que </a:t>
            </a:r>
            <a:r>
              <a:rPr lang="fr-BE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+- 19 </a:t>
            </a:r>
            <a:r>
              <a:rPr lang="fr-BE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Terabytes</a:t>
            </a:r>
            <a:r>
              <a:rPr lang="fr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d’informations.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B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Pour avoir une meilleure idée, 1 </a:t>
            </a:r>
            <a:r>
              <a:rPr lang="fr-B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TeraByte</a:t>
            </a:r>
            <a:r>
              <a:rPr lang="fr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représente 500 heures de vidéos en HD, ou encore 6,5 million de pages de documents, comme des PDF ou Office Files. 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B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Donc 19 TB envoie ces chiffres à 9500 heures de vidéos ou 123 500 000 de pages documents.  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839B9-ACEF-7B47-A112-847246AB166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8457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Mais alors qu’est ce qui compose le reste du </a:t>
            </a:r>
            <a:r>
              <a:rPr lang="fr-BE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WORLD WIDE WEB</a:t>
            </a:r>
            <a:r>
              <a:rPr lang="fr-BE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? 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839B9-ACEF-7B47-A112-847246AB166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9637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va appeler ce qui compose la face cachée d’internet le </a:t>
            </a:r>
            <a:r>
              <a:rPr lang="fr-BE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 et DARK web</a:t>
            </a:r>
            <a:r>
              <a:rPr lang="fr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B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Ces deux arènes d’internet sont souvent incomprises et confondues, alors qu’elles ne représentent et ne se composent pas de la même chose. 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B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Pour imager, le </a:t>
            </a:r>
            <a:r>
              <a:rPr lang="fr-BE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 WEB </a:t>
            </a:r>
            <a:r>
              <a:rPr lang="fr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 la partie en dessous de l’eau, </a:t>
            </a:r>
            <a:r>
              <a:rPr lang="fr-BE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représentant 84 à 96%</a:t>
            </a:r>
            <a:r>
              <a:rPr lang="fr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</a:t>
            </a:r>
            <a:r>
              <a:rPr lang="fr-BE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World Wide Web </a:t>
            </a:r>
            <a:r>
              <a:rPr lang="fr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pèse </a:t>
            </a:r>
            <a:r>
              <a:rPr lang="fr-BE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+- 7500 </a:t>
            </a:r>
            <a:r>
              <a:rPr lang="fr-BE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TeraBytes</a:t>
            </a:r>
            <a:r>
              <a:rPr lang="fr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data et d’informations. 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B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Dans le DEEP WEB, on va retrouver le </a:t>
            </a:r>
            <a:r>
              <a:rPr lang="fr-BE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DARK WEB</a:t>
            </a:r>
            <a:r>
              <a:rPr lang="fr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On ne sait pas exactement le pourcentage exact de ce que représente le </a:t>
            </a:r>
            <a:r>
              <a:rPr lang="fr-BE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dark</a:t>
            </a:r>
            <a:r>
              <a:rPr lang="fr-BE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</a:t>
            </a:r>
            <a:r>
              <a:rPr lang="fr-B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lui-même, celui-ci changeant selon les différentes sources. 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839B9-ACEF-7B47-A112-847246AB166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451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 DEEP</a:t>
            </a:r>
            <a:r>
              <a:rPr lang="fr-FR" baseline="0" dirty="0" smtClean="0"/>
              <a:t> WEB compose la majeur partie de ce qu'on appelle le WORLD WIDE WEB (www). Contrairement à ce que l'on pourrait penser, le DEEP WEB n'est pas si mystérieux que ça. </a:t>
            </a:r>
          </a:p>
          <a:p>
            <a:endParaRPr lang="fr-FR" baseline="0" dirty="0" smtClean="0"/>
          </a:p>
          <a:p>
            <a:r>
              <a:rPr lang="fr-FR" baseline="0" dirty="0" smtClean="0"/>
              <a:t>Il est majoritairement composé de données encryptées et de pages non indexées et de nos données cloud.</a:t>
            </a:r>
          </a:p>
          <a:p>
            <a:endParaRPr lang="fr-FR" baseline="0" dirty="0" smtClean="0"/>
          </a:p>
          <a:p>
            <a:r>
              <a:rPr lang="fr-FR" baseline="0" dirty="0" smtClean="0"/>
              <a:t>Donc on retrouve la dessus tout le contenus protégées par des codes/mots de passe.</a:t>
            </a:r>
          </a:p>
          <a:p>
            <a:endParaRPr lang="fr-FR" baseline="0" dirty="0" smtClean="0"/>
          </a:p>
          <a:p>
            <a:r>
              <a:rPr lang="fr-FR" baseline="0" dirty="0" smtClean="0"/>
              <a:t>Par exemple, dossiers médicaux, rapports gouvernementaux, nos boîte-mail, notre contenu </a:t>
            </a:r>
            <a:r>
              <a:rPr lang="fr-FR" baseline="0" dirty="0" err="1" smtClean="0"/>
              <a:t>Netflix</a:t>
            </a:r>
            <a:r>
              <a:rPr lang="fr-FR" baseline="0" dirty="0" smtClean="0"/>
              <a:t>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839B9-ACEF-7B47-A112-847246AB166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2721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</a:t>
            </a:r>
            <a:r>
              <a:rPr lang="fr-FR" baseline="0" dirty="0" smtClean="0"/>
              <a:t> l'intérieur même de ce DEEP WEB se retrouve la partie la plus mystérieuse et dangereuse; le DARK WEB. </a:t>
            </a:r>
          </a:p>
          <a:p>
            <a:endParaRPr lang="fr-FR" baseline="0" dirty="0" smtClean="0"/>
          </a:p>
          <a:p>
            <a:r>
              <a:rPr lang="fr-FR" baseline="0" dirty="0" smtClean="0"/>
              <a:t>Celui-ci est accessible via TOR (The </a:t>
            </a:r>
            <a:r>
              <a:rPr lang="fr-FR" baseline="0" dirty="0" err="1" smtClean="0"/>
              <a:t>Onion</a:t>
            </a:r>
            <a:r>
              <a:rPr lang="fr-FR" baseline="0" dirty="0" smtClean="0"/>
              <a:t> Router). Ce browser utilise la "technique de l'oignon" afin d'envoyer des données d'un point A à un point, afin d'en </a:t>
            </a:r>
            <a:r>
              <a:rPr lang="fr-FR" baseline="0" dirty="0" err="1" smtClean="0"/>
              <a:t>proteger</a:t>
            </a:r>
            <a:r>
              <a:rPr lang="fr-FR" baseline="0" dirty="0" smtClean="0"/>
              <a:t> le contenu. </a:t>
            </a:r>
          </a:p>
          <a:p>
            <a:endParaRPr lang="fr-FR" baseline="0" dirty="0" smtClean="0"/>
          </a:p>
          <a:p>
            <a:r>
              <a:rPr lang="fr-FR" baseline="0" dirty="0" smtClean="0"/>
              <a:t>Sur ce DARK WEB, on va retrouver les marchés noirs, comme l'ancien SILK ROAD, qui a été ouvert de 2011 à 2013 et ayant généré 1,2 </a:t>
            </a:r>
            <a:r>
              <a:rPr lang="fr-FR" baseline="0" dirty="0" err="1" smtClean="0"/>
              <a:t>bilion</a:t>
            </a:r>
            <a:r>
              <a:rPr lang="fr-FR" baseline="0" dirty="0" smtClean="0"/>
              <a:t> $, où on va pouvoir acheter toutes sortes de drogues, armes, livres interdits,...</a:t>
            </a:r>
          </a:p>
          <a:p>
            <a:endParaRPr lang="fr-FR" baseline="0" dirty="0" smtClean="0"/>
          </a:p>
          <a:p>
            <a:r>
              <a:rPr lang="fr-FR" baseline="0" dirty="0" smtClean="0"/>
              <a:t>Egalement Wikileaks, qui va </a:t>
            </a:r>
            <a:r>
              <a:rPr lang="fr-FR" baseline="0" dirty="0" err="1" smtClean="0"/>
              <a:t>recencer</a:t>
            </a:r>
            <a:r>
              <a:rPr lang="fr-FR" baseline="0" dirty="0" smtClean="0"/>
              <a:t> des articles de presses cachés, de la presse censurées, accusant politiciens/personnes hait placée d’agissement illégaux (scandale Pizza </a:t>
            </a:r>
            <a:r>
              <a:rPr lang="fr-FR" baseline="0" dirty="0" err="1" smtClean="0"/>
              <a:t>Gate</a:t>
            </a:r>
            <a:r>
              <a:rPr lang="fr-FR" baseline="0" dirty="0" smtClean="0"/>
              <a:t> par exemple en début d’année)</a:t>
            </a:r>
          </a:p>
          <a:p>
            <a:endParaRPr lang="fr-FR" baseline="0" dirty="0" smtClean="0"/>
          </a:p>
          <a:p>
            <a:r>
              <a:rPr lang="fr-FR" baseline="0" dirty="0" smtClean="0"/>
              <a:t>Portail  Wiki caché, ou the original </a:t>
            </a:r>
            <a:r>
              <a:rPr lang="fr-FR" baseline="0" dirty="0" err="1" smtClean="0"/>
              <a:t>wikipedia</a:t>
            </a:r>
            <a:r>
              <a:rPr lang="fr-FR" baseline="0" dirty="0" smtClean="0"/>
              <a:t>, qui regroupent toutes pleins de liens(appelé aussi liens miroirs) qui vont nous envoyer aux </a:t>
            </a:r>
            <a:r>
              <a:rPr lang="fr-FR" baseline="0" dirty="0" err="1" smtClean="0"/>
              <a:t>quatres</a:t>
            </a:r>
            <a:r>
              <a:rPr lang="fr-FR" baseline="0" dirty="0" smtClean="0"/>
              <a:t> coins du </a:t>
            </a:r>
            <a:r>
              <a:rPr lang="fr-FR" baseline="0" dirty="0" err="1" smtClean="0"/>
              <a:t>dark</a:t>
            </a:r>
            <a:r>
              <a:rPr lang="fr-FR" baseline="0" dirty="0" smtClean="0"/>
              <a:t> web, et qui peuvent parfois nous amener vers des forums, </a:t>
            </a:r>
            <a:r>
              <a:rPr lang="fr-FR" baseline="0" dirty="0" err="1" smtClean="0"/>
              <a:t>rooms</a:t>
            </a:r>
            <a:r>
              <a:rPr lang="fr-FR" baseline="0" dirty="0" smtClean="0"/>
              <a:t>.</a:t>
            </a:r>
          </a:p>
          <a:p>
            <a:endParaRPr lang="fr-FR" baseline="0" dirty="0" smtClean="0"/>
          </a:p>
          <a:p>
            <a:r>
              <a:rPr lang="fr-FR" baseline="0" dirty="0" smtClean="0"/>
              <a:t>Je ne m’étendrais pas plus </a:t>
            </a:r>
            <a:r>
              <a:rPr lang="fr-FR" baseline="0" dirty="0" err="1" smtClean="0"/>
              <a:t>la-dessus</a:t>
            </a:r>
            <a:r>
              <a:rPr lang="fr-FR" baseline="0" dirty="0" smtClean="0"/>
              <a:t> plus particulièrement, car le contenu des ces forums peut heurter à la </a:t>
            </a:r>
            <a:r>
              <a:rPr lang="fr-FR" baseline="0" dirty="0" err="1" smtClean="0"/>
              <a:t>sensibilté</a:t>
            </a:r>
            <a:r>
              <a:rPr lang="fr-FR" baseline="0" dirty="0" smtClean="0"/>
              <a:t> de chacun, il s’agit de contenus très choquant et surtout très illégal. 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839B9-ACEF-7B47-A112-847246AB166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159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ABSOLUMENT !</a:t>
            </a:r>
          </a:p>
          <a:p>
            <a:endParaRPr lang="fr-FR" dirty="0" smtClean="0"/>
          </a:p>
          <a:p>
            <a:r>
              <a:rPr lang="fr-FR" dirty="0" smtClean="0"/>
              <a:t>Dans</a:t>
            </a:r>
            <a:r>
              <a:rPr lang="fr-FR" baseline="0" dirty="0" smtClean="0"/>
              <a:t> un premier temps, parce que la navigation est trop vague, les sites ne sont pas </a:t>
            </a:r>
            <a:r>
              <a:rPr lang="fr-FR" baseline="0" dirty="0" err="1" smtClean="0"/>
              <a:t>repertoriés</a:t>
            </a:r>
            <a:r>
              <a:rPr lang="fr-FR" baseline="0" dirty="0" smtClean="0"/>
              <a:t> comme ceux que l’on connait et utilise tout les jours, étant donné que les liens sont composés de chiffres et lettres sans sens particulier, pas comme par exemple </a:t>
            </a:r>
            <a:r>
              <a:rPr lang="fr-FR" baseline="0" dirty="0" err="1" smtClean="0"/>
              <a:t>facebook.com</a:t>
            </a:r>
            <a:r>
              <a:rPr lang="fr-FR" baseline="0" dirty="0" smtClean="0"/>
              <a:t>.</a:t>
            </a:r>
          </a:p>
          <a:p>
            <a:endParaRPr lang="fr-FR" baseline="0" dirty="0" smtClean="0"/>
          </a:p>
          <a:p>
            <a:r>
              <a:rPr lang="fr-FR" baseline="0" dirty="0" smtClean="0"/>
              <a:t>Il n’y a aucune sûreté d’accès, malgré le fait de s’être protégé à l’aide d’un VPN.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Et si vous et moi voulions juste faire une petite visite sur un forum ou sites du </a:t>
            </a:r>
            <a:r>
              <a:rPr lang="fr-FR" baseline="0" dirty="0" err="1" smtClean="0"/>
              <a:t>dark</a:t>
            </a:r>
            <a:r>
              <a:rPr lang="fr-FR" baseline="0" dirty="0" smtClean="0"/>
              <a:t> web, à quel danger on s’expose ? </a:t>
            </a:r>
          </a:p>
          <a:p>
            <a:endParaRPr lang="fr-FR" baseline="0" dirty="0" smtClean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839B9-ACEF-7B47-A112-847246AB166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8779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Merci pour </a:t>
            </a:r>
            <a:r>
              <a:rPr lang="fr-FR" smtClean="0"/>
              <a:t>votre écoute ! 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839B9-ACEF-7B47-A112-847246AB166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6445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11/10/20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11/10/20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48A87A34-81AB-432B-8DAE-1953F412C126}" type="datetimeFigureOut">
              <a:rPr lang="en-US" smtClean="0"/>
              <a:t>11/10/20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8545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313861" y="2336495"/>
            <a:ext cx="9564278" cy="2185010"/>
          </a:xfrm>
          <a:ln>
            <a:noFill/>
          </a:ln>
        </p:spPr>
        <p:txBody>
          <a:bodyPr/>
          <a:lstStyle/>
          <a:p>
            <a:r>
              <a:rPr lang="fr-FR" dirty="0" err="1" smtClean="0"/>
              <a:t>Deep</a:t>
            </a:r>
            <a:r>
              <a:rPr lang="fr-FR" dirty="0" smtClean="0"/>
              <a:t> &amp; </a:t>
            </a:r>
            <a:r>
              <a:rPr lang="fr-FR" dirty="0" err="1" smtClean="0"/>
              <a:t>dark</a:t>
            </a:r>
            <a:r>
              <a:rPr lang="fr-FR" dirty="0" smtClean="0"/>
              <a:t> web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701339"/>
            <a:ext cx="6801612" cy="1239894"/>
          </a:xfrm>
        </p:spPr>
        <p:txBody>
          <a:bodyPr>
            <a:normAutofit/>
          </a:bodyPr>
          <a:lstStyle/>
          <a:p>
            <a:r>
              <a:rPr lang="fr-FR" sz="2800" dirty="0" smtClean="0"/>
              <a:t>La face cachée d’internet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59522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  <a:ln>
            <a:noFill/>
          </a:ln>
        </p:spPr>
        <p:txBody>
          <a:bodyPr/>
          <a:lstStyle/>
          <a:p>
            <a:r>
              <a:rPr lang="fr-FR" dirty="0" smtClean="0"/>
              <a:t>Merci pour votre écoute</a:t>
            </a:r>
            <a:r>
              <a:rPr lang="fr-FR" dirty="0" smtClean="0">
                <a:sym typeface="Wingdings"/>
              </a:rPr>
              <a:t> 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076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fr-FR" dirty="0" smtClean="0"/>
              <a:t>Internet ? 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5456120" cy="3101982"/>
          </a:xfrm>
        </p:spPr>
        <p:txBody>
          <a:bodyPr anchor="ctr">
            <a:noAutofit/>
          </a:bodyPr>
          <a:lstStyle/>
          <a:p>
            <a:r>
              <a:rPr lang="fr-FR" sz="2000" dirty="0" smtClean="0"/>
              <a:t>Mot anglais </a:t>
            </a:r>
            <a:r>
              <a:rPr lang="fr-FR" sz="2000" i="1" dirty="0" smtClean="0">
                <a:solidFill>
                  <a:srgbClr val="002060"/>
                </a:solidFill>
              </a:rPr>
              <a:t>INTERNETTING</a:t>
            </a:r>
          </a:p>
          <a:p>
            <a:endParaRPr lang="fr-FR" sz="2000" i="1" dirty="0">
              <a:solidFill>
                <a:srgbClr val="002060"/>
              </a:solidFill>
            </a:endParaRPr>
          </a:p>
          <a:p>
            <a:r>
              <a:rPr lang="fr-FR" sz="2000" i="1" dirty="0" smtClean="0"/>
              <a:t>« INTERNET EST UN RESEAU DE RESEAUX »</a:t>
            </a:r>
          </a:p>
          <a:p>
            <a:endParaRPr lang="fr-FR" sz="2000" i="1" dirty="0" smtClean="0"/>
          </a:p>
          <a:p>
            <a:r>
              <a:rPr lang="fr-FR" sz="2000" i="1" dirty="0" smtClean="0"/>
              <a:t>Recherches, discussion, visionnage de vidéos, etc...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0" y="2420142"/>
            <a:ext cx="4878389" cy="337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7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fr-FR" dirty="0" smtClean="0"/>
              <a:t>Surface web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232" y="3796806"/>
            <a:ext cx="5345528" cy="2194037"/>
          </a:xfrm>
        </p:spPr>
        <p:txBody>
          <a:bodyPr anchor="ctr">
            <a:norm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fr-FR" sz="1800" dirty="0" smtClean="0"/>
              <a:t>« Partie visible de l’iceberg »</a:t>
            </a:r>
          </a:p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endParaRPr lang="fr-FR" dirty="0"/>
          </a:p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charset="2"/>
              <a:buChar char="Ø"/>
              <a:tabLst/>
              <a:defRPr/>
            </a:pPr>
            <a:r>
              <a:rPr lang="fr-FR" sz="2000" dirty="0" smtClean="0"/>
              <a:t>Accessible via outils de recherches populaires</a:t>
            </a:r>
          </a:p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charset="2"/>
              <a:buChar char="Ø"/>
              <a:tabLst/>
              <a:defRPr/>
            </a:pPr>
            <a:endParaRPr lang="fr-FR" sz="2000" dirty="0" smtClean="0"/>
          </a:p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charset="2"/>
              <a:buChar char="Ø"/>
              <a:tabLst/>
              <a:defRPr/>
            </a:pPr>
            <a:r>
              <a:rPr lang="fr-FR" sz="2000" dirty="0" smtClean="0"/>
              <a:t>4 à 10% du World Wide Web</a:t>
            </a:r>
          </a:p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charset="2"/>
              <a:buChar char="Ø"/>
              <a:tabLst/>
              <a:defRPr/>
            </a:pPr>
            <a:endParaRPr lang="fr-FR" sz="2000" dirty="0" smtClean="0"/>
          </a:p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charset="2"/>
              <a:buChar char="Ø"/>
              <a:tabLst/>
              <a:defRPr/>
            </a:pPr>
            <a:r>
              <a:rPr lang="fr-FR" sz="2000" dirty="0" smtClean="0"/>
              <a:t>+-19 TB</a:t>
            </a:r>
          </a:p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charset="2"/>
              <a:buChar char="Ø"/>
              <a:tabLst/>
              <a:defRPr/>
            </a:pPr>
            <a:endParaRPr lang="fr-FR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272" y="2144691"/>
            <a:ext cx="5180930" cy="250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861" y="2336495"/>
            <a:ext cx="9564278" cy="2185010"/>
          </a:xfrm>
          <a:ln>
            <a:noFill/>
          </a:ln>
        </p:spPr>
        <p:txBody>
          <a:bodyPr/>
          <a:lstStyle/>
          <a:p>
            <a:r>
              <a:rPr lang="fr-FR" dirty="0" smtClean="0"/>
              <a:t>Et le reste du world </a:t>
            </a:r>
            <a:r>
              <a:rPr lang="fr-FR" dirty="0" err="1" smtClean="0"/>
              <a:t>wide</a:t>
            </a:r>
            <a:r>
              <a:rPr lang="fr-FR" dirty="0" smtClean="0"/>
              <a:t> web?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67270" y="4611756"/>
            <a:ext cx="6329536" cy="980681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669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sz="2800" dirty="0" err="1" smtClean="0"/>
              <a:t>Deep</a:t>
            </a:r>
            <a:r>
              <a:rPr lang="fr-FR" sz="2800" dirty="0" smtClean="0"/>
              <a:t> web</a:t>
            </a:r>
            <a:endParaRPr lang="fr-FR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 smtClean="0"/>
              <a:t>Entre 84 et 96% du WWW</a:t>
            </a:r>
          </a:p>
          <a:p>
            <a:endParaRPr lang="fr-FR" dirty="0" smtClean="0"/>
          </a:p>
          <a:p>
            <a:r>
              <a:rPr lang="fr-FR" dirty="0" smtClean="0"/>
              <a:t>+- 7500 TB de data &amp; informations</a:t>
            </a:r>
          </a:p>
          <a:p>
            <a:endParaRPr lang="fr-FR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xfrm>
            <a:off x="6338315" y="3143250"/>
            <a:ext cx="5032049" cy="2596776"/>
          </a:xfrm>
        </p:spPr>
        <p:txBody>
          <a:bodyPr/>
          <a:lstStyle/>
          <a:p>
            <a:r>
              <a:rPr lang="fr-FR" dirty="0" smtClean="0"/>
              <a:t>Se retrouve à l’intérieur même du DEEP WEB</a:t>
            </a:r>
          </a:p>
          <a:p>
            <a:endParaRPr lang="fr-FR" dirty="0" smtClean="0"/>
          </a:p>
          <a:p>
            <a:r>
              <a:rPr lang="fr-FR" dirty="0" smtClean="0"/>
              <a:t>Aucun chiffre précis connu</a:t>
            </a:r>
          </a:p>
          <a:p>
            <a:endParaRPr lang="fr-F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fr-FR" sz="2800" dirty="0" err="1" smtClean="0"/>
              <a:t>Dark</a:t>
            </a:r>
            <a:r>
              <a:rPr lang="fr-FR" sz="2800" dirty="0" smtClean="0"/>
              <a:t> web</a:t>
            </a:r>
            <a:endParaRPr lang="fr-FR" sz="28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fr-FR" dirty="0" smtClean="0"/>
              <a:t>Partie immergée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203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244" y="481289"/>
            <a:ext cx="4494998" cy="1134640"/>
          </a:xfrm>
          <a:ln>
            <a:noFill/>
          </a:ln>
        </p:spPr>
        <p:txBody>
          <a:bodyPr/>
          <a:lstStyle/>
          <a:p>
            <a:r>
              <a:rPr lang="fr-FR" dirty="0" err="1" smtClean="0"/>
              <a:t>Deep</a:t>
            </a:r>
            <a:r>
              <a:rPr lang="fr-FR" dirty="0" smtClean="0"/>
              <a:t> web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6244" y="1986162"/>
            <a:ext cx="5327234" cy="4388134"/>
          </a:xfrm>
        </p:spPr>
        <p:txBody>
          <a:bodyPr anchor="ctr">
            <a:normAutofit/>
          </a:bodyPr>
          <a:lstStyle/>
          <a:p>
            <a:pPr marL="285750" indent="-285750" algn="l">
              <a:buClr>
                <a:schemeClr val="tx1"/>
              </a:buClr>
              <a:buFont typeface="Wingdings" charset="2"/>
              <a:buChar char="Ø"/>
            </a:pPr>
            <a:r>
              <a:rPr lang="fr-FR" sz="2000" dirty="0" smtClean="0"/>
              <a:t>Pages non indexées</a:t>
            </a:r>
          </a:p>
          <a:p>
            <a:pPr marL="285750" indent="-285750" algn="l">
              <a:buClr>
                <a:schemeClr val="tx1"/>
              </a:buClr>
              <a:buFont typeface="Wingdings" charset="2"/>
              <a:buChar char="Ø"/>
            </a:pPr>
            <a:endParaRPr lang="fr-FR" sz="2000" dirty="0" smtClean="0"/>
          </a:p>
          <a:p>
            <a:pPr marL="285750" indent="-285750" algn="l">
              <a:buClr>
                <a:schemeClr val="tx1"/>
              </a:buClr>
              <a:buFont typeface="Wingdings" charset="2"/>
              <a:buChar char="Ø"/>
            </a:pPr>
            <a:r>
              <a:rPr lang="fr-FR" sz="2000" dirty="0" smtClean="0"/>
              <a:t>Contient des informations protégées par des mots de passes/codes</a:t>
            </a:r>
          </a:p>
          <a:p>
            <a:pPr marL="285750" indent="-285750" algn="l">
              <a:buClr>
                <a:schemeClr val="tx1"/>
              </a:buClr>
              <a:buFont typeface="Wingdings" charset="2"/>
              <a:buChar char="Ø"/>
            </a:pPr>
            <a:endParaRPr lang="fr-FR" sz="2000" dirty="0" smtClean="0"/>
          </a:p>
          <a:p>
            <a:pPr marL="285750" indent="-285750" algn="l">
              <a:buClr>
                <a:schemeClr val="tx1"/>
              </a:buClr>
              <a:buFont typeface="Wingdings" charset="2"/>
              <a:buChar char="Ø"/>
            </a:pPr>
            <a:r>
              <a:rPr lang="fr-FR" sz="2000" dirty="0" smtClean="0"/>
              <a:t>Dossiers médicaux, rapports gouvernementaux, boîtes-mails, contenu NETFLIX, ...</a:t>
            </a:r>
            <a:endParaRPr lang="fr-FR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397" y="2107096"/>
            <a:ext cx="4753300" cy="316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0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6244" y="1774127"/>
            <a:ext cx="5459753" cy="4865212"/>
          </a:xfrm>
        </p:spPr>
        <p:txBody>
          <a:bodyPr anchor="ctr">
            <a:normAutofit/>
          </a:bodyPr>
          <a:lstStyle/>
          <a:p>
            <a:pPr marL="285750" indent="-285750" algn="l">
              <a:buClr>
                <a:schemeClr val="tx1"/>
              </a:buClr>
              <a:buFont typeface="Wingdings" charset="2"/>
              <a:buChar char="Ø"/>
            </a:pPr>
            <a:r>
              <a:rPr lang="fr-FR" sz="2000" dirty="0" smtClean="0"/>
              <a:t>Accessible via TOR (</a:t>
            </a:r>
            <a:r>
              <a:rPr lang="fr-FR" sz="2000" i="1" dirty="0" smtClean="0"/>
              <a:t>The </a:t>
            </a:r>
            <a:r>
              <a:rPr lang="fr-FR" sz="2000" i="1" dirty="0" err="1" smtClean="0"/>
              <a:t>Onion</a:t>
            </a:r>
            <a:r>
              <a:rPr lang="fr-FR" sz="2000" i="1" dirty="0" smtClean="0"/>
              <a:t> Router</a:t>
            </a:r>
            <a:r>
              <a:rPr lang="fr-FR" sz="2000" dirty="0" smtClean="0"/>
              <a:t>)</a:t>
            </a:r>
          </a:p>
          <a:p>
            <a:pPr marL="285750" indent="-285750" algn="l">
              <a:buClr>
                <a:schemeClr val="tx1"/>
              </a:buClr>
              <a:buFont typeface="Wingdings" charset="2"/>
              <a:buChar char="Ø"/>
            </a:pPr>
            <a:endParaRPr lang="fr-FR" sz="2000" dirty="0" smtClean="0"/>
          </a:p>
          <a:p>
            <a:pPr marL="285750" indent="-285750" algn="l">
              <a:buClr>
                <a:schemeClr val="tx1"/>
              </a:buClr>
              <a:buFont typeface="Wingdings" charset="2"/>
              <a:buChar char="Ø"/>
            </a:pPr>
            <a:r>
              <a:rPr lang="fr-FR" sz="2000" dirty="0" smtClean="0"/>
              <a:t>Marché noir (drogues, armes, livres interdits)</a:t>
            </a:r>
          </a:p>
          <a:p>
            <a:pPr marL="285750" indent="-285750" algn="l">
              <a:buClr>
                <a:schemeClr val="tx1"/>
              </a:buClr>
              <a:buFont typeface="Wingdings" charset="2"/>
              <a:buChar char="Ø"/>
            </a:pPr>
            <a:endParaRPr lang="fr-FR" sz="2000" dirty="0" smtClean="0"/>
          </a:p>
          <a:p>
            <a:pPr marL="285750" indent="-285750" algn="l">
              <a:buClr>
                <a:schemeClr val="tx1"/>
              </a:buClr>
              <a:buFont typeface="Wingdings" charset="2"/>
              <a:buChar char="Ø"/>
            </a:pPr>
            <a:r>
              <a:rPr lang="fr-FR" sz="2000" dirty="0" err="1" smtClean="0"/>
              <a:t>WikiLeaks</a:t>
            </a:r>
            <a:endParaRPr lang="fr-FR" sz="2000" dirty="0" smtClean="0"/>
          </a:p>
          <a:p>
            <a:pPr marL="285750" indent="-285750" algn="l">
              <a:buClr>
                <a:schemeClr val="tx1"/>
              </a:buClr>
              <a:buFont typeface="Wingdings" charset="2"/>
              <a:buChar char="Ø"/>
            </a:pPr>
            <a:endParaRPr lang="fr-FR" sz="2000" dirty="0" smtClean="0"/>
          </a:p>
          <a:p>
            <a:pPr marL="285750" indent="-285750" algn="l">
              <a:buClr>
                <a:schemeClr val="tx1"/>
              </a:buClr>
              <a:buFont typeface="Wingdings" charset="2"/>
              <a:buChar char="Ø"/>
            </a:pPr>
            <a:r>
              <a:rPr lang="fr-FR" sz="2000" dirty="0" smtClean="0"/>
              <a:t>Plans pour imprimantes 3D (légaux et illégaux)</a:t>
            </a:r>
          </a:p>
          <a:p>
            <a:pPr marL="285750" indent="-285750" algn="l">
              <a:buClr>
                <a:schemeClr val="tx1"/>
              </a:buClr>
              <a:buFont typeface="Wingdings" charset="2"/>
              <a:buChar char="Ø"/>
            </a:pPr>
            <a:endParaRPr lang="fr-FR" sz="2000" dirty="0" smtClean="0"/>
          </a:p>
          <a:p>
            <a:pPr marL="285750" indent="-285750" algn="l">
              <a:buClr>
                <a:schemeClr val="tx1"/>
              </a:buClr>
              <a:buFont typeface="Wingdings" charset="2"/>
              <a:buChar char="Ø"/>
            </a:pPr>
            <a:r>
              <a:rPr lang="fr-FR" sz="2000" dirty="0" smtClean="0"/>
              <a:t>Portail Wiki caché </a:t>
            </a:r>
            <a:r>
              <a:rPr lang="fr-FR" sz="2000" dirty="0" smtClean="0">
                <a:sym typeface="Wingdings"/>
              </a:rPr>
              <a:t> « </a:t>
            </a:r>
            <a:r>
              <a:rPr lang="fr-FR" sz="2000" i="1" dirty="0" smtClean="0">
                <a:sym typeface="Wingdings"/>
              </a:rPr>
              <a:t>The Original </a:t>
            </a:r>
            <a:r>
              <a:rPr lang="fr-FR" sz="2000" i="1" dirty="0" err="1" smtClean="0">
                <a:sym typeface="Wingdings"/>
              </a:rPr>
              <a:t>Wikipedia</a:t>
            </a:r>
            <a:r>
              <a:rPr lang="fr-FR" sz="2000" dirty="0" smtClean="0">
                <a:sym typeface="Wingdings"/>
              </a:rPr>
              <a:t> »</a:t>
            </a:r>
          </a:p>
          <a:p>
            <a:pPr marL="285750" indent="-285750" algn="l">
              <a:buClr>
                <a:schemeClr val="tx1"/>
              </a:buClr>
              <a:buFont typeface="Wingdings" charset="2"/>
              <a:buChar char="Ø"/>
            </a:pPr>
            <a:endParaRPr lang="fr-FR" sz="2000" dirty="0" smtClean="0">
              <a:sym typeface="Wingdings"/>
            </a:endParaRPr>
          </a:p>
          <a:p>
            <a:pPr marL="285750" indent="-285750" algn="l">
              <a:buClr>
                <a:schemeClr val="tx1"/>
              </a:buClr>
              <a:buFont typeface="Wingdings" charset="2"/>
              <a:buChar char="Ø"/>
            </a:pPr>
            <a:r>
              <a:rPr lang="fr-FR" sz="2000" dirty="0" smtClean="0">
                <a:sym typeface="Wingdings"/>
              </a:rPr>
              <a:t>Forums, </a:t>
            </a:r>
            <a:r>
              <a:rPr lang="fr-FR" sz="2000" dirty="0" err="1" smtClean="0">
                <a:sym typeface="Wingdings"/>
              </a:rPr>
              <a:t>Rooms</a:t>
            </a:r>
            <a:r>
              <a:rPr lang="fr-FR" sz="2000" dirty="0" smtClean="0">
                <a:sym typeface="Wingdings"/>
              </a:rPr>
              <a:t>, Contenus très illéga</a:t>
            </a:r>
            <a:r>
              <a:rPr lang="fr-FR" sz="2400" dirty="0" smtClean="0">
                <a:sym typeface="Wingdings"/>
              </a:rPr>
              <a:t>ux</a:t>
            </a:r>
            <a:endParaRPr lang="fr-FR" sz="24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White">
          <a:xfrm>
            <a:off x="636244" y="481289"/>
            <a:ext cx="4494998" cy="1134640"/>
          </a:xfrm>
          <a:prstGeom prst="rect">
            <a:avLst/>
          </a:prstGeom>
          <a:solidFill>
            <a:srgbClr val="FFFFFF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 smtClean="0"/>
              <a:t>Dark</a:t>
            </a:r>
            <a:r>
              <a:rPr lang="fr-FR" dirty="0" smtClean="0"/>
              <a:t> web</a:t>
            </a:r>
            <a:endParaRPr lang="fr-F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860" y="2107096"/>
            <a:ext cx="4736445" cy="376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65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449" y="2861680"/>
            <a:ext cx="4494998" cy="1134640"/>
          </a:xfrm>
          <a:ln>
            <a:noFill/>
          </a:ln>
        </p:spPr>
        <p:txBody>
          <a:bodyPr/>
          <a:lstStyle/>
          <a:p>
            <a:r>
              <a:rPr lang="fr-FR" sz="2800" dirty="0" smtClean="0"/>
              <a:t>Est-ce dangereux?</a:t>
            </a:r>
            <a:endParaRPr lang="fr-FR" sz="280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047" y="1644918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05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fr-FR" dirty="0" smtClean="0"/>
              <a:t>OUI, c’est dangereux !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3140" y="3288262"/>
            <a:ext cx="6156927" cy="3101982"/>
          </a:xfrm>
        </p:spPr>
        <p:txBody>
          <a:bodyPr anchor="t">
            <a:normAutofit fontScale="92500" lnSpcReduction="20000"/>
          </a:bodyPr>
          <a:lstStyle/>
          <a:p>
            <a:pPr>
              <a:spcBef>
                <a:spcPts val="0"/>
              </a:spcBef>
              <a:buClrTx/>
              <a:buFont typeface="Wingdings" charset="2"/>
              <a:buChar char="v"/>
            </a:pPr>
            <a:r>
              <a:rPr lang="fr-FR" sz="2400" dirty="0" smtClean="0"/>
              <a:t>Navigation trop vague</a:t>
            </a:r>
          </a:p>
          <a:p>
            <a:pPr>
              <a:spcBef>
                <a:spcPts val="0"/>
              </a:spcBef>
              <a:buClrTx/>
              <a:buFont typeface="Wingdings" charset="2"/>
              <a:buChar char="v"/>
            </a:pPr>
            <a:endParaRPr lang="fr-FR" sz="2400" dirty="0" smtClean="0"/>
          </a:p>
          <a:p>
            <a:pPr>
              <a:spcBef>
                <a:spcPts val="0"/>
              </a:spcBef>
              <a:buClrTx/>
              <a:buFont typeface="Wingdings" charset="2"/>
              <a:buChar char="v"/>
            </a:pPr>
            <a:r>
              <a:rPr lang="fr-FR" sz="2400" dirty="0" smtClean="0"/>
              <a:t>Aucune sûreté d’accès </a:t>
            </a:r>
          </a:p>
          <a:p>
            <a:pPr>
              <a:spcBef>
                <a:spcPts val="0"/>
              </a:spcBef>
              <a:buClrTx/>
              <a:buFont typeface="Wingdings" charset="2"/>
              <a:buChar char="v"/>
            </a:pPr>
            <a:endParaRPr lang="fr-FR" sz="2400" dirty="0" smtClean="0"/>
          </a:p>
          <a:p>
            <a:pPr>
              <a:spcBef>
                <a:spcPts val="0"/>
              </a:spcBef>
              <a:buClrTx/>
              <a:buFont typeface="Wingdings" charset="2"/>
              <a:buChar char="v"/>
            </a:pPr>
            <a:r>
              <a:rPr lang="fr-FR" sz="2400" dirty="0" smtClean="0"/>
              <a:t>Parfois destructeur pour le matériel</a:t>
            </a:r>
            <a:endParaRPr lang="fr-FR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94899" y="2638044"/>
            <a:ext cx="5111563" cy="3871470"/>
          </a:xfrm>
          <a:ln w="12700">
            <a:noFill/>
          </a:ln>
        </p:spPr>
        <p:txBody>
          <a:bodyPr anchor="ctr">
            <a:normAutofit fontScale="92500" lnSpcReduction="200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fr-FR" sz="2400" u="sng" dirty="0" smtClean="0"/>
              <a:t>Témoignages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endParaRPr lang="fr-FR" sz="2400" u="sng" dirty="0" smtClean="0"/>
          </a:p>
          <a:p>
            <a:pPr>
              <a:spcBef>
                <a:spcPts val="0"/>
              </a:spcBef>
              <a:buClrTx/>
              <a:buFont typeface="Wingdings" charset="2"/>
              <a:buChar char="v"/>
            </a:pPr>
            <a:r>
              <a:rPr lang="fr-FR" sz="2400" dirty="0" smtClean="0"/>
              <a:t>Piratage de données</a:t>
            </a:r>
          </a:p>
          <a:p>
            <a:pPr>
              <a:spcBef>
                <a:spcPts val="0"/>
              </a:spcBef>
              <a:buClrTx/>
              <a:buFont typeface="Wingdings" charset="2"/>
              <a:buChar char="v"/>
            </a:pPr>
            <a:endParaRPr lang="fr-FR" sz="2400" dirty="0" smtClean="0"/>
          </a:p>
          <a:p>
            <a:pPr>
              <a:spcBef>
                <a:spcPts val="0"/>
              </a:spcBef>
              <a:buClrTx/>
              <a:buFont typeface="Wingdings" charset="2"/>
              <a:buChar char="v"/>
            </a:pPr>
            <a:r>
              <a:rPr lang="fr-FR" sz="2400" dirty="0" smtClean="0"/>
              <a:t>Webcam qui s’allume</a:t>
            </a:r>
          </a:p>
          <a:p>
            <a:pPr>
              <a:spcBef>
                <a:spcPts val="0"/>
              </a:spcBef>
              <a:buClrTx/>
              <a:buFont typeface="Wingdings" charset="2"/>
              <a:buChar char="v"/>
            </a:pPr>
            <a:endParaRPr lang="fr-FR" sz="2400" dirty="0" smtClean="0"/>
          </a:p>
          <a:p>
            <a:pPr>
              <a:spcBef>
                <a:spcPts val="0"/>
              </a:spcBef>
              <a:buClrTx/>
              <a:buFont typeface="Wingdings" charset="2"/>
              <a:buChar char="v"/>
            </a:pPr>
            <a:r>
              <a:rPr lang="fr-FR" sz="2400" dirty="0" smtClean="0"/>
              <a:t>Stream sans consentement</a:t>
            </a:r>
          </a:p>
          <a:p>
            <a:pPr>
              <a:spcBef>
                <a:spcPts val="0"/>
              </a:spcBef>
              <a:buClrTx/>
              <a:buFont typeface="Wingdings" charset="2"/>
              <a:buChar char="v"/>
            </a:pPr>
            <a:endParaRPr lang="fr-FR" sz="2400" dirty="0" smtClean="0"/>
          </a:p>
          <a:p>
            <a:pPr>
              <a:spcBef>
                <a:spcPts val="0"/>
              </a:spcBef>
              <a:buClrTx/>
              <a:buFont typeface="Wingdings" charset="2"/>
              <a:buChar char="v"/>
            </a:pPr>
            <a:r>
              <a:rPr lang="fr-FR" sz="2400" dirty="0" smtClean="0"/>
              <a:t>Adresse privée dévoilée</a:t>
            </a:r>
          </a:p>
          <a:p>
            <a:pPr>
              <a:spcBef>
                <a:spcPts val="0"/>
              </a:spcBef>
              <a:buClrTx/>
              <a:buFont typeface="Wingdings" charset="2"/>
              <a:buChar char="v"/>
            </a:pPr>
            <a:endParaRPr lang="fr-FR" sz="2400" dirty="0" smtClean="0"/>
          </a:p>
          <a:p>
            <a:pPr>
              <a:spcBef>
                <a:spcPts val="0"/>
              </a:spcBef>
              <a:buClrTx/>
              <a:buFont typeface="Wingdings" charset="2"/>
              <a:buChar char="v"/>
            </a:pPr>
            <a:r>
              <a:rPr lang="fr-FR" sz="2400" dirty="0" smtClean="0"/>
              <a:t>Appel téléphonique masqué </a:t>
            </a:r>
          </a:p>
          <a:p>
            <a:pPr>
              <a:spcBef>
                <a:spcPts val="0"/>
              </a:spcBef>
              <a:buClrTx/>
              <a:buFont typeface="Wingdings" charset="2"/>
              <a:buChar char="v"/>
            </a:pPr>
            <a:endParaRPr lang="fr-FR" sz="2400" dirty="0" smtClean="0"/>
          </a:p>
          <a:p>
            <a:pPr>
              <a:spcBef>
                <a:spcPts val="0"/>
              </a:spcBef>
              <a:buClrTx/>
              <a:buFont typeface="Wingdings" charset="2"/>
              <a:buChar char="v"/>
            </a:pPr>
            <a:r>
              <a:rPr lang="fr-FR" sz="2400" dirty="0" smtClean="0"/>
              <a:t>Réception de courrier/colis étranges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50897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209</TotalTime>
  <Words>757</Words>
  <Application>Microsoft Macintosh PowerPoint</Application>
  <PresentationFormat>Widescreen</PresentationFormat>
  <Paragraphs>127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Gill Sans MT</vt:lpstr>
      <vt:lpstr>Wingdings</vt:lpstr>
      <vt:lpstr>Arial</vt:lpstr>
      <vt:lpstr>Parcel</vt:lpstr>
      <vt:lpstr>Deep &amp; dark web</vt:lpstr>
      <vt:lpstr>Internet ? </vt:lpstr>
      <vt:lpstr>Surface web</vt:lpstr>
      <vt:lpstr>Et le reste du world wide web?</vt:lpstr>
      <vt:lpstr>Partie immergée</vt:lpstr>
      <vt:lpstr>Deep web</vt:lpstr>
      <vt:lpstr>PowerPoint Presentation</vt:lpstr>
      <vt:lpstr>Est-ce dangereux?</vt:lpstr>
      <vt:lpstr>OUI, c’est dangereux !</vt:lpstr>
      <vt:lpstr>Merci pour votre écoute !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&amp; Deep web</dc:title>
  <dc:creator>CARPENTIER Bérengère</dc:creator>
  <cp:lastModifiedBy>CARPENTIER Bérengère</cp:lastModifiedBy>
  <cp:revision>58</cp:revision>
  <dcterms:created xsi:type="dcterms:W3CDTF">2020-11-09T17:38:27Z</dcterms:created>
  <dcterms:modified xsi:type="dcterms:W3CDTF">2020-11-10T12:15:42Z</dcterms:modified>
</cp:coreProperties>
</file>